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604020202020204" charset="-94"/>
      <p:regular r:id="rId15"/>
      <p:bold r:id="rId16"/>
    </p:embeddedFont>
    <p:embeddedFont>
      <p:font typeface="HK Modular" panose="020B0604020202020204" charset="-94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165BC-E4E4-4DD5-AC48-1104A00A718B}" v="42" dt="2024-08-09T09:23:50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38" autoAdjust="0"/>
    <p:restoredTop sz="94648" autoAdjust="0"/>
  </p:normalViewPr>
  <p:slideViewPr>
    <p:cSldViewPr>
      <p:cViewPr varScale="1">
        <p:scale>
          <a:sx n="38" d="100"/>
          <a:sy n="38" d="100"/>
        </p:scale>
        <p:origin x="57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B70B0-E97C-47D9-ACEA-65CFA2A6ED7F}" type="datetimeFigureOut">
              <a:rPr lang="tr-TR" smtClean="0"/>
              <a:t>9.08.2024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3DA9E-A86E-4DB3-B5AE-25E42A0BE3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8715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icerikMuhafizi" TargetMode="External"/><Relationship Id="rId5" Type="http://schemas.openxmlformats.org/officeDocument/2006/relationships/hyperlink" Target="https://huggingface.co/IcerikMuhafizi" TargetMode="Externa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5927" y="7293165"/>
            <a:ext cx="3395067" cy="10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İçerİk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muhafızı</a:t>
            </a:r>
            <a:endParaRPr lang="en-US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533084" y="1276350"/>
            <a:ext cx="3221831" cy="10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Serbest </a:t>
            </a: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Kategorİ</a:t>
            </a:r>
            <a:endParaRPr lang="tr-TR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A4ADC4A-C61B-4234-53E5-F504D294F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61121" y="6219809"/>
            <a:ext cx="3062193" cy="26670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BEE7157-1315-F572-9D95-BD92539CB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12863607" y="6257909"/>
            <a:ext cx="3062193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34DD46E-1EE6-C658-8FFB-8271F2508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E6589CF6-72BD-45AB-B375-B6D413224B0B}"/>
              </a:ext>
            </a:extLst>
          </p:cNvPr>
          <p:cNvSpPr txBox="1"/>
          <p:nvPr/>
        </p:nvSpPr>
        <p:spPr>
          <a:xfrm>
            <a:off x="1201187" y="4639405"/>
            <a:ext cx="39042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Çocukların aktif olarak kullandığı diğer platformlarda metin tabanlı analizin yanı sıra  görsel tabanlı analizlerle de içeriklerin uygunluk değerinin daha iyi belirlenmesi.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33D06F7-9564-62FF-C717-FFD4673C5D89}"/>
              </a:ext>
            </a:extLst>
          </p:cNvPr>
          <p:cNvSpPr txBox="1"/>
          <p:nvPr/>
        </p:nvSpPr>
        <p:spPr>
          <a:xfrm>
            <a:off x="1106402" y="1921758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Olası Araştırma Konuları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EC058ABF-D8A7-5726-51A1-3C5991E1519A}"/>
              </a:ext>
            </a:extLst>
          </p:cNvPr>
          <p:cNvSpPr txBox="1"/>
          <p:nvPr/>
        </p:nvSpPr>
        <p:spPr>
          <a:xfrm>
            <a:off x="1201187" y="2554442"/>
            <a:ext cx="10661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Çocuklara uygunluk kriterlerinin belirlenmesi  için çeşitli disiplinlerin bir araya gelmesi gerekir.</a:t>
            </a: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Bu süreçte psikoloji, pedagoji, hukuk, sosyoloji, medya çalışmaları alanlarındaki uzmanlar ile çocuklara uygunluk ölçütü oluşturulması. 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A017516-027C-2BDC-B32B-5CFD67A4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7902" y="2795356"/>
            <a:ext cx="6281765" cy="4615505"/>
          </a:xfrm>
          <a:prstGeom prst="rect">
            <a:avLst/>
          </a:prstGeom>
        </p:spPr>
      </p:pic>
      <p:pic>
        <p:nvPicPr>
          <p:cNvPr id="1026" name="Picture 2" descr="Çocuklar En Çok Hangi Oyunları Tercih Ediyor? - Tamindir">
            <a:extLst>
              <a:ext uri="{FF2B5EF4-FFF2-40B4-BE49-F238E27FC236}">
                <a16:creationId xmlns:a16="http://schemas.microsoft.com/office/drawing/2014/main" id="{9B63548D-AE4F-5F62-08A3-2D250B77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73043"/>
            <a:ext cx="5005830" cy="28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416403" y="885825"/>
            <a:ext cx="3455194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VİDEO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7886700"/>
            <a:ext cx="15007110" cy="1227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https://huggingface.co/IcerikMuhafizi</a:t>
            </a:r>
            <a:r>
              <a:rPr lang="tr-TR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https://github.com/icerikMuhafizi</a:t>
            </a:r>
            <a:endParaRPr lang="tr-TR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F5D604A-34F8-37C2-04E5-E399580295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pic>
        <p:nvPicPr>
          <p:cNvPr id="7" name="SON">
            <a:hlinkClick r:id="" action="ppaction://media"/>
            <a:extLst>
              <a:ext uri="{FF2B5EF4-FFF2-40B4-BE49-F238E27FC236}">
                <a16:creationId xmlns:a16="http://schemas.microsoft.com/office/drawing/2014/main" id="{559373A0-565F-344C-BD8C-0D111BCB7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10000" y="1714500"/>
            <a:ext cx="11153775" cy="5744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D9305B-86BC-5022-A4E7-069941C90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117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5253795" y="359456"/>
            <a:ext cx="6952488" cy="1248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  <a:endParaRPr lang="tr-TR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B0B55A0-C6C2-4DF4-F268-A4675E20A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6AD90B16-CD17-6F43-9648-A2BADBCABEEE}"/>
              </a:ext>
            </a:extLst>
          </p:cNvPr>
          <p:cNvSpPr txBox="1"/>
          <p:nvPr/>
        </p:nvSpPr>
        <p:spPr>
          <a:xfrm>
            <a:off x="997888" y="6581214"/>
            <a:ext cx="480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400" b="1" i="0" dirty="0">
              <a:solidFill>
                <a:srgbClr val="3F3A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b="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2022'den beri Veri Bilimi, Makine Öğrenmesi ve Derin Öğrenme konuları üzerine eğitimler alıp yarışmalara/projelere katılmaktadır. 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03151D6-63AF-21F7-210B-64E4E6740574}"/>
              </a:ext>
            </a:extLst>
          </p:cNvPr>
          <p:cNvSpPr txBox="1"/>
          <p:nvPr/>
        </p:nvSpPr>
        <p:spPr>
          <a:xfrm>
            <a:off x="997888" y="5259736"/>
            <a:ext cx="5189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Projenin planlanması, takım yönetimi, model seçimi, eğitimi ve model iyileştirme adımlarından sorumludur.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3C67583-A976-0093-64CF-6625EC146856}"/>
              </a:ext>
            </a:extLst>
          </p:cNvPr>
          <p:cNvSpPr txBox="1"/>
          <p:nvPr/>
        </p:nvSpPr>
        <p:spPr>
          <a:xfrm>
            <a:off x="11529492" y="3974880"/>
            <a:ext cx="5505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Zehra </a:t>
            </a:r>
            <a:r>
              <a:rPr lang="tr-TR" sz="2400" b="1" i="0" dirty="0" err="1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Özdeğirmenci</a:t>
            </a:r>
            <a:endParaRPr lang="tr-TR" sz="2400" b="1" i="0" dirty="0">
              <a:solidFill>
                <a:srgbClr val="3F3A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Konya Teknik Üniversitesi</a:t>
            </a: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Bilgisayar Mühendisliği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9ABF0F4-7A68-0880-FFDF-4994EBAA8671}"/>
              </a:ext>
            </a:extLst>
          </p:cNvPr>
          <p:cNvSpPr txBox="1"/>
          <p:nvPr/>
        </p:nvSpPr>
        <p:spPr>
          <a:xfrm>
            <a:off x="11740134" y="5228448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Literatür araştırması, veri toplama, etiketleme ve ön işleme bölümlerinden sorumludur.</a:t>
            </a:r>
            <a:endParaRPr lang="tr-T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C34496B-FC64-41E0-AB60-DF9CFB3C2222}"/>
              </a:ext>
            </a:extLst>
          </p:cNvPr>
          <p:cNvSpPr txBox="1"/>
          <p:nvPr/>
        </p:nvSpPr>
        <p:spPr>
          <a:xfrm>
            <a:off x="11626808" y="6329086"/>
            <a:ext cx="553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i="0" dirty="0">
                <a:solidFill>
                  <a:srgbClr val="3F3A33"/>
                </a:solidFill>
                <a:effectLst/>
              </a:rPr>
              <a:t>TÜBİTAK BİDEB tarafından yürütülen “2209-A” 2023/2 dönemi kapsamında "GPS Yasaklı Bölgelerde Elektro Optik ve Ataletsel Sensörler ile Konum Tespiti" projesi üzerinde çalışmaktadır. </a:t>
            </a:r>
            <a:endParaRPr lang="tr-TR" sz="2400" dirty="0">
              <a:solidFill>
                <a:srgbClr val="3F3A33"/>
              </a:solidFill>
            </a:endParaRPr>
          </a:p>
          <a:p>
            <a:r>
              <a:rPr lang="tr-TR" sz="2400" dirty="0">
                <a:solidFill>
                  <a:srgbClr val="3F3A33"/>
                </a:solidFill>
              </a:rPr>
              <a:t>Derin Öğrenme ile görüntü işleme üzerinde çalışmalarına devam etmektedir.</a:t>
            </a:r>
            <a:endParaRPr lang="tr-TR" sz="24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EE2F00C-B254-C51A-B92F-59D45C292903}"/>
              </a:ext>
            </a:extLst>
          </p:cNvPr>
          <p:cNvSpPr txBox="1"/>
          <p:nvPr/>
        </p:nvSpPr>
        <p:spPr>
          <a:xfrm>
            <a:off x="6086686" y="3972829"/>
            <a:ext cx="491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Nuray Kotan</a:t>
            </a: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Konya Teknik Üniversitesi</a:t>
            </a: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Bilgisayar Mühendisliği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5F5806B-FDEC-8452-5DC4-65403B392754}"/>
              </a:ext>
            </a:extLst>
          </p:cNvPr>
          <p:cNvSpPr txBox="1"/>
          <p:nvPr/>
        </p:nvSpPr>
        <p:spPr>
          <a:xfrm>
            <a:off x="6381261" y="6450637"/>
            <a:ext cx="49920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i="0" dirty="0">
                <a:solidFill>
                  <a:srgbClr val="3F3A33"/>
                </a:solidFill>
                <a:effectLst/>
                <a:latin typeface="YAD1hHx0kVU 0"/>
              </a:rPr>
              <a:t>İHA için Yapay Zeka Tabanlı Yangın Tespit yazılımı ve </a:t>
            </a:r>
            <a:r>
              <a:rPr lang="tr-TR" sz="2400" b="0" i="0" dirty="0" err="1">
                <a:solidFill>
                  <a:srgbClr val="3F3A33"/>
                </a:solidFill>
                <a:effectLst/>
                <a:latin typeface="YAD1hHx0kVU 0"/>
              </a:rPr>
              <a:t>Teknofest</a:t>
            </a:r>
            <a:r>
              <a:rPr lang="tr-TR" sz="2400" b="0" i="0" dirty="0">
                <a:solidFill>
                  <a:srgbClr val="3F3A33"/>
                </a:solidFill>
                <a:effectLst/>
                <a:latin typeface="YAD1hHx0kVU 0"/>
              </a:rPr>
              <a:t> </a:t>
            </a:r>
            <a:r>
              <a:rPr lang="tr-TR" sz="2400" b="0" i="0" dirty="0" err="1">
                <a:solidFill>
                  <a:srgbClr val="3F3A33"/>
                </a:solidFill>
                <a:effectLst/>
                <a:latin typeface="YAD1hHx0kVU 0"/>
              </a:rPr>
              <a:t>Uluslarası</a:t>
            </a:r>
            <a:r>
              <a:rPr lang="tr-TR" sz="2400" b="0" i="0" dirty="0">
                <a:solidFill>
                  <a:srgbClr val="3F3A33"/>
                </a:solidFill>
                <a:effectLst/>
                <a:latin typeface="YAD1hHx0kVU 0"/>
              </a:rPr>
              <a:t> İHA Yarışmasında Kamikaze İHA için hedef tespit yazılımı geliştirdi(2023).</a:t>
            </a:r>
            <a:endParaRPr lang="tr-TR" sz="2400" dirty="0">
              <a:solidFill>
                <a:srgbClr val="3F3A33"/>
              </a:solidFill>
              <a:effectLst/>
              <a:latin typeface="YAD1hHx0kVU 0"/>
            </a:endParaRPr>
          </a:p>
          <a:p>
            <a:r>
              <a:rPr lang="tr-TR" sz="2400" b="1" i="0" dirty="0">
                <a:solidFill>
                  <a:srgbClr val="3F3A33"/>
                </a:solidFill>
                <a:effectLst/>
                <a:latin typeface="YAD1hHx0kVU 0"/>
              </a:rPr>
              <a:t>T3 Vakfı</a:t>
            </a:r>
            <a:r>
              <a:rPr lang="tr-TR" sz="2400" b="0" i="0" dirty="0">
                <a:solidFill>
                  <a:srgbClr val="3F3A33"/>
                </a:solidFill>
                <a:effectLst/>
                <a:latin typeface="YAD1hHx0kVU 0"/>
              </a:rPr>
              <a:t> Gönüllü AI Doğal Dil İşleme Topluluğu üyesidir (2024).</a:t>
            </a:r>
            <a:endParaRPr lang="tr-TR" sz="2400" dirty="0">
              <a:solidFill>
                <a:srgbClr val="3F3A33"/>
              </a:solidFill>
              <a:effectLst/>
              <a:latin typeface="YAD1hHx0kVU 0"/>
            </a:endParaRPr>
          </a:p>
          <a:p>
            <a:endParaRPr lang="tr-TR" sz="2400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0063A14-7FEB-1E40-238E-7006C8B33696}"/>
              </a:ext>
            </a:extLst>
          </p:cNvPr>
          <p:cNvSpPr txBox="1"/>
          <p:nvPr/>
        </p:nvSpPr>
        <p:spPr>
          <a:xfrm>
            <a:off x="6441168" y="524828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 kullanıma sunulması için gerekli olan API ve arayüz geliştirmeden sorumludur. </a:t>
            </a:r>
            <a:endParaRPr lang="tr-T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F711E84-F73D-F657-785D-1250FCC9C5FF}"/>
              </a:ext>
            </a:extLst>
          </p:cNvPr>
          <p:cNvSpPr txBox="1"/>
          <p:nvPr/>
        </p:nvSpPr>
        <p:spPr>
          <a:xfrm>
            <a:off x="513871" y="3846330"/>
            <a:ext cx="5505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Zuhal Altıner   </a:t>
            </a: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Konya Teknik Üniversitesi</a:t>
            </a:r>
          </a:p>
          <a:p>
            <a:pPr algn="ctr"/>
            <a:r>
              <a:rPr lang="tr-TR" sz="2400" i="0" dirty="0">
                <a:solidFill>
                  <a:srgbClr val="3F3A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Bilgisayar Mühendisliği 4.Sınıf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Resim 18" descr="kişi, şahıs, insan yüzü, giyim, gülümsemek, gülüş içeren bir resim&#10;&#10;Açıklama otomatik olarak oluşturuldu">
            <a:extLst>
              <a:ext uri="{FF2B5EF4-FFF2-40B4-BE49-F238E27FC236}">
                <a16:creationId xmlns:a16="http://schemas.microsoft.com/office/drawing/2014/main" id="{BEB17239-274C-3AD7-1B70-D8966ADE76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18228" r="20231" b="37781"/>
          <a:stretch/>
        </p:blipFill>
        <p:spPr>
          <a:xfrm>
            <a:off x="1935710" y="1196807"/>
            <a:ext cx="2570877" cy="2423475"/>
          </a:xfrm>
          <a:prstGeom prst="rect">
            <a:avLst/>
          </a:prstGeom>
        </p:spPr>
      </p:pic>
      <p:pic>
        <p:nvPicPr>
          <p:cNvPr id="21" name="Resim 20" descr="giyim, kişi, şahıs, insan yüzü, şal içeren bir resim&#10;&#10;Açıklama otomatik olarak oluşturuldu">
            <a:extLst>
              <a:ext uri="{FF2B5EF4-FFF2-40B4-BE49-F238E27FC236}">
                <a16:creationId xmlns:a16="http://schemas.microsoft.com/office/drawing/2014/main" id="{5AA3C9A3-27DB-940E-B55B-4E4650924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30" y="1196807"/>
            <a:ext cx="2423475" cy="2423475"/>
          </a:xfrm>
          <a:prstGeom prst="rect">
            <a:avLst/>
          </a:prstGeom>
        </p:spPr>
      </p:pic>
      <p:pic>
        <p:nvPicPr>
          <p:cNvPr id="6" name="Resim 5" descr="giyim, kişi, şahıs, insan yüzü, ağaç içeren bir resim&#10;&#10;Açıklama otomatik olarak oluşturuldu">
            <a:extLst>
              <a:ext uri="{FF2B5EF4-FFF2-40B4-BE49-F238E27FC236}">
                <a16:creationId xmlns:a16="http://schemas.microsoft.com/office/drawing/2014/main" id="{BEB3680E-6543-59F0-50B7-66EB0AF154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b="37620"/>
          <a:stretch/>
        </p:blipFill>
        <p:spPr>
          <a:xfrm>
            <a:off x="13034206" y="1196807"/>
            <a:ext cx="2496070" cy="24175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3189218" y="447660"/>
            <a:ext cx="11602381" cy="188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ÇOCUKLARA UYGUN OLMAYAN İÇERİKLER</a:t>
            </a: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65F0930-B9ED-5DC3-DB36-B50FFE76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23009" y="43160"/>
            <a:ext cx="1371600" cy="119458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5635B67-64D2-4429-4443-86537DF5963D}"/>
              </a:ext>
            </a:extLst>
          </p:cNvPr>
          <p:cNvSpPr txBox="1"/>
          <p:nvPr/>
        </p:nvSpPr>
        <p:spPr>
          <a:xfrm>
            <a:off x="938117" y="1559744"/>
            <a:ext cx="1685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Projemiz, çocukların güvenli ve uygun içeriklere erişimini sağlamak amacıyla, dijital ortamlarda karşılaştıkları her türlü uygunsuz metinlerin a</a:t>
            </a:r>
            <a:r>
              <a:rPr lang="tr-TR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naliz 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 tespit edilmesidi</a:t>
            </a:r>
            <a:r>
              <a:rPr lang="tr-TR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6CE2135-3F20-2010-F639-1B4E8F697E2B}"/>
              </a:ext>
            </a:extLst>
          </p:cNvPr>
          <p:cNvSpPr txBox="1"/>
          <p:nvPr/>
        </p:nvSpPr>
        <p:spPr>
          <a:xfrm>
            <a:off x="938117" y="2427957"/>
            <a:ext cx="14068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TÜİK araştırmasına göre internet kullanımı, 6-15 yaş grubundaki çocuklar için 2013'te yüzde 50,8 iken 2021'de yüzde 82,7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6B58C5-6AF7-04A2-AFF8-DBE009DA0275}"/>
              </a:ext>
            </a:extLst>
          </p:cNvPr>
          <p:cNvSpPr txBox="1"/>
          <p:nvPr/>
        </p:nvSpPr>
        <p:spPr>
          <a:xfrm>
            <a:off x="947823" y="3294158"/>
            <a:ext cx="1576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Düzenli olarak internet kullandığını ifade edenlerin oranı %98,6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 olmuştur.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0EFA496-6A4A-A018-E45A-9881754F951B}"/>
              </a:ext>
            </a:extLst>
          </p:cNvPr>
          <p:cNvSpPr txBox="1"/>
          <p:nvPr/>
        </p:nvSpPr>
        <p:spPr>
          <a:xfrm>
            <a:off x="8322256" y="6092470"/>
            <a:ext cx="4036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Eğlence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Müzik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% 50 Çizgi filmler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%22 Oyun Videoları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Çocuk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YouTuber’lar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B3CC9CF-7121-1F3B-77C9-F2CF467EDF72}"/>
              </a:ext>
            </a:extLst>
          </p:cNvPr>
          <p:cNvSpPr txBox="1"/>
          <p:nvPr/>
        </p:nvSpPr>
        <p:spPr>
          <a:xfrm>
            <a:off x="8374011" y="4972760"/>
            <a:ext cx="326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 çocuklar daha çok ne izliyor ?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997AD08-D760-0480-7F90-10AAB27602D3}"/>
              </a:ext>
            </a:extLst>
          </p:cNvPr>
          <p:cNvSpPr txBox="1"/>
          <p:nvPr/>
        </p:nvSpPr>
        <p:spPr>
          <a:xfrm>
            <a:off x="12483210" y="4997258"/>
            <a:ext cx="491329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İnternet ortamında nelere maruz kalıyor </a:t>
            </a:r>
          </a:p>
          <a:p>
            <a:endParaRPr lang="tr-T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Şiddet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Alkol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Cinsellik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Argo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Tehdit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Madde kullanımı 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C188778-484F-FB5B-AEE0-2A1D8FBCEFD1}"/>
              </a:ext>
            </a:extLst>
          </p:cNvPr>
          <p:cNvSpPr txBox="1"/>
          <p:nvPr/>
        </p:nvSpPr>
        <p:spPr>
          <a:xfrm>
            <a:off x="908809" y="3859518"/>
            <a:ext cx="16182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Sense  araştırmasına göre 8 yaş ve altındaki çocukların izlediği 4 videodan 1’inden fazlası (%27) daha büyük hedef kitlelere yönelik. 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0AC0A9A-4ED4-DCAF-D854-3312514B7D8E}"/>
              </a:ext>
            </a:extLst>
          </p:cNvPr>
          <p:cNvSpPr txBox="1"/>
          <p:nvPr/>
        </p:nvSpPr>
        <p:spPr>
          <a:xfrm>
            <a:off x="4842185" y="4972761"/>
            <a:ext cx="326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İnternet kullanım amacı</a:t>
            </a:r>
          </a:p>
        </p:txBody>
      </p:sp>
      <p:pic>
        <p:nvPicPr>
          <p:cNvPr id="14" name="Resim 13" descr="grafik, simge, sembol, logo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E833A32B-8747-8B14-91E9-D93197ADC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94" y="5955357"/>
            <a:ext cx="1007355" cy="1007355"/>
          </a:xfrm>
          <a:prstGeom prst="rect">
            <a:avLst/>
          </a:prstGeom>
        </p:spPr>
      </p:pic>
      <p:pic>
        <p:nvPicPr>
          <p:cNvPr id="16" name="Resim 15" descr="metin, yazı tipi, grafik, logo içeren bir resim&#10;&#10;Açıklama otomatik olarak oluşturuldu">
            <a:extLst>
              <a:ext uri="{FF2B5EF4-FFF2-40B4-BE49-F238E27FC236}">
                <a16:creationId xmlns:a16="http://schemas.microsoft.com/office/drawing/2014/main" id="{47A4B4F7-991D-612A-F3C1-6333133A0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37" y="7420605"/>
            <a:ext cx="1006791" cy="1006791"/>
          </a:xfrm>
          <a:prstGeom prst="rect">
            <a:avLst/>
          </a:prstGeom>
        </p:spPr>
      </p:pic>
      <p:pic>
        <p:nvPicPr>
          <p:cNvPr id="21" name="Resim 20" descr="logo, kırmızı, simge, sembol, karmin içeren bir resim&#10;&#10;Açıklama otomatik olarak oluşturuldu">
            <a:extLst>
              <a:ext uri="{FF2B5EF4-FFF2-40B4-BE49-F238E27FC236}">
                <a16:creationId xmlns:a16="http://schemas.microsoft.com/office/drawing/2014/main" id="{6EB47C86-5370-9B75-C144-443D74C40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42" y="5842799"/>
            <a:ext cx="1727367" cy="1196361"/>
          </a:xfrm>
          <a:prstGeom prst="rect">
            <a:avLst/>
          </a:prstGeom>
        </p:spPr>
      </p:pic>
      <p:pic>
        <p:nvPicPr>
          <p:cNvPr id="23" name="Resim 22" descr="metin, grafik tasarım, ekran görüntüsü, grafik içeren bir resim&#10;&#10;Açıklama otomatik olarak oluşturuldu">
            <a:extLst>
              <a:ext uri="{FF2B5EF4-FFF2-40B4-BE49-F238E27FC236}">
                <a16:creationId xmlns:a16="http://schemas.microsoft.com/office/drawing/2014/main" id="{D345B635-EA57-2F60-CFEC-7700B8C4C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76" y="7474039"/>
            <a:ext cx="1914755" cy="1006791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6119157C-E115-DA09-D157-2A96CD27B609}"/>
              </a:ext>
            </a:extLst>
          </p:cNvPr>
          <p:cNvSpPr txBox="1"/>
          <p:nvPr/>
        </p:nvSpPr>
        <p:spPr>
          <a:xfrm>
            <a:off x="938117" y="4997258"/>
            <a:ext cx="364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Popüler  Platformlar 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9ABF99B3-A365-9E63-923A-3B81ADE1674B}"/>
              </a:ext>
            </a:extLst>
          </p:cNvPr>
          <p:cNvSpPr txBox="1"/>
          <p:nvPr/>
        </p:nvSpPr>
        <p:spPr>
          <a:xfrm>
            <a:off x="4842185" y="6116488"/>
            <a:ext cx="2930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Video izleme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Mesajlaşma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Oyun Oynama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Ödev ve öğrenme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5473489" y="573863"/>
            <a:ext cx="73410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İÇERİK MUHAFIZI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CE8AC49-756C-544F-DDCB-ED65829A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A0B58B4-F8F0-B1C9-8878-E9BBC07BE434}"/>
              </a:ext>
            </a:extLst>
          </p:cNvPr>
          <p:cNvSpPr txBox="1"/>
          <p:nvPr/>
        </p:nvSpPr>
        <p:spPr>
          <a:xfrm>
            <a:off x="956790" y="1818287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Ebeveynler  bu durumu önemsese de bu süreci takip etmekte özellikle zorluk yaşıyor.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39BC923-11DC-408A-C4F1-9F00A6905363}"/>
              </a:ext>
            </a:extLst>
          </p:cNvPr>
          <p:cNvSpPr txBox="1"/>
          <p:nvPr/>
        </p:nvSpPr>
        <p:spPr>
          <a:xfrm>
            <a:off x="10054112" y="1447474"/>
            <a:ext cx="709311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MEB ve UNESCO’nun onayladığı ve çocuk eğitimine desteklenen temel değerler çerçevesinde 3 başlık belirledik.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tr-T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uygunluk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kategorisi: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Eğlendirici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Eğitici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Sevgi, aile bağı, arkadaşlık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tr-T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uygunsuzluk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kategorisi: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Argo, küfür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Müstehcenlik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Şiddet, tehdit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992563D-54F1-07B0-7FA4-8302830AAD22}"/>
              </a:ext>
            </a:extLst>
          </p:cNvPr>
          <p:cNvSpPr txBox="1"/>
          <p:nvPr/>
        </p:nvSpPr>
        <p:spPr>
          <a:xfrm>
            <a:off x="918690" y="4461489"/>
            <a:ext cx="7526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Aile ve Sosyal Hizmetler Bakanlığı her yıl çocukların dijital ortamlarda psikososyal gelişimlerini olumsuz etkileyebilecek içerikleri bünyesindeki </a:t>
            </a:r>
            <a:r>
              <a:rPr lang="tr-T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Sosyal Medya Çalışma Grubu </a:t>
            </a:r>
            <a:r>
              <a:rPr lang="tr-T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aracılığıyla  analiz ederek 2.000 den fazla içeriğe müdahale ediyor.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092E2EE-40C7-CB24-4FF1-DF3AB0D63ED1}"/>
              </a:ext>
            </a:extLst>
          </p:cNvPr>
          <p:cNvSpPr txBox="1"/>
          <p:nvPr/>
        </p:nvSpPr>
        <p:spPr>
          <a:xfrm>
            <a:off x="918690" y="29744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Youtube Kids ebeveyn denetimi ve filtreleme sağlasa da belli bir kullanımdan sonra çocukların karşısına yine uygunsuz içerikler çıkmaktadır.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4BDC2BC-862A-1A8A-8825-AA51C9BEAAD1}"/>
              </a:ext>
            </a:extLst>
          </p:cNvPr>
          <p:cNvSpPr txBox="1"/>
          <p:nvPr/>
        </p:nvSpPr>
        <p:spPr>
          <a:xfrm>
            <a:off x="918690" y="6541886"/>
            <a:ext cx="7844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Denetim sağlamak.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İçeriklerde doğal dil işleme destekli </a:t>
            </a:r>
            <a:r>
              <a:rPr lang="tr-T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çocuklara uygunluk ölçütü </a:t>
            </a: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oluşturmak.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Çocuk kanalları ve içerik üreticilerini de değerlendiren bir ölçek oluşturmak.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Kısıtlama Yönlendir.</a:t>
            </a:r>
          </a:p>
          <a:p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149443" y="885825"/>
            <a:ext cx="3989115" cy="60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AKIŞI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25E0BD5-87CA-E9BE-7772-FC8BC42B4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pic>
        <p:nvPicPr>
          <p:cNvPr id="11" name="Resim 10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272DF18D-8321-DC78-CD1D-2734888778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545556" y="1516030"/>
            <a:ext cx="16365200" cy="69040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5039"/>
              </a:lnSpc>
            </a:pPr>
            <a:endParaRPr lang="en-US" sz="1800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71842" y="557776"/>
            <a:ext cx="274431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endParaRPr lang="tr-TR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8C518DF-78A2-E9FE-41F3-310D36C0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8322" y="4422422"/>
            <a:ext cx="1191992" cy="1165054"/>
          </a:xfrm>
          <a:prstGeom prst="rect">
            <a:avLst/>
          </a:prstGeom>
        </p:spPr>
      </p:pic>
      <p:pic>
        <p:nvPicPr>
          <p:cNvPr id="16" name="Resim 15" descr="gülümsemek, gülüş, insan yüzü, Çizgi film, Animasyon içeren bir resim&#10;&#10;Açıklama otomatik olarak oluşturuldu">
            <a:extLst>
              <a:ext uri="{FF2B5EF4-FFF2-40B4-BE49-F238E27FC236}">
                <a16:creationId xmlns:a16="http://schemas.microsoft.com/office/drawing/2014/main" id="{5FA4B8B0-AE9B-D498-4E2D-4AF3614BA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64" y="6856376"/>
            <a:ext cx="1837780" cy="1011148"/>
          </a:xfrm>
          <a:prstGeom prst="rect">
            <a:avLst/>
          </a:prstGeom>
        </p:spPr>
      </p:pic>
      <p:pic>
        <p:nvPicPr>
          <p:cNvPr id="20" name="Resim 19" descr="çizgi film, kırpıntı çizim, Çizgi film, Animasyon içeren bir resim&#10;&#10;Açıklama otomatik olarak oluşturuldu">
            <a:extLst>
              <a:ext uri="{FF2B5EF4-FFF2-40B4-BE49-F238E27FC236}">
                <a16:creationId xmlns:a16="http://schemas.microsoft.com/office/drawing/2014/main" id="{382F42FF-6018-6FF2-7261-DCEF9C85F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5" y="1446909"/>
            <a:ext cx="1276903" cy="1375712"/>
          </a:xfrm>
          <a:prstGeom prst="rect">
            <a:avLst/>
          </a:prstGeom>
        </p:spPr>
      </p:pic>
      <p:pic>
        <p:nvPicPr>
          <p:cNvPr id="22" name="Resim 21" descr="çizgi film, Çizgi film, Animasyon, kurgusal karakter içeren bir resim&#10;&#10;Açıklama otomatik olarak oluşturuldu">
            <a:extLst>
              <a:ext uri="{FF2B5EF4-FFF2-40B4-BE49-F238E27FC236}">
                <a16:creationId xmlns:a16="http://schemas.microsoft.com/office/drawing/2014/main" id="{21DC0F11-E092-7643-48B0-AFB61A8097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932" y="7951976"/>
            <a:ext cx="1797992" cy="1011148"/>
          </a:xfrm>
          <a:prstGeom prst="rect">
            <a:avLst/>
          </a:prstGeom>
        </p:spPr>
      </p:pic>
      <p:pic>
        <p:nvPicPr>
          <p:cNvPr id="26" name="Resim 25" descr="kurgu edebiyat, Çizgi film, çizim, Animasyon içeren bir resim&#10;&#10;Açıklama otomatik olarak oluşturuldu">
            <a:extLst>
              <a:ext uri="{FF2B5EF4-FFF2-40B4-BE49-F238E27FC236}">
                <a16:creationId xmlns:a16="http://schemas.microsoft.com/office/drawing/2014/main" id="{E9FD0B8C-60A0-158E-6545-9549E84DE6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932" y="6816591"/>
            <a:ext cx="1822965" cy="1011148"/>
          </a:xfrm>
          <a:prstGeom prst="rect">
            <a:avLst/>
          </a:prstGeom>
        </p:spPr>
      </p:pic>
      <p:pic>
        <p:nvPicPr>
          <p:cNvPr id="2052" name="Picture 4" descr="Rafadan Tayfa - Vikipedi">
            <a:extLst>
              <a:ext uri="{FF2B5EF4-FFF2-40B4-BE49-F238E27FC236}">
                <a16:creationId xmlns:a16="http://schemas.microsoft.com/office/drawing/2014/main" id="{2D395BC2-EBC9-22DD-1901-ACBF8C82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4318" y="1575903"/>
            <a:ext cx="887748" cy="13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ptan Pengu ve Arkadaşları: Mandalina'nın Günlüğü - 2019 filmi -  Beyazperde.com">
            <a:extLst>
              <a:ext uri="{FF2B5EF4-FFF2-40B4-BE49-F238E27FC236}">
                <a16:creationId xmlns:a16="http://schemas.microsoft.com/office/drawing/2014/main" id="{67216D9E-B5F5-F476-8C50-C345A65A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865" y="1575904"/>
            <a:ext cx="932135" cy="13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F8B651CF-3C08-D368-7787-F4728C5360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C9016B9-4172-64F5-194B-25889E4FE420}"/>
              </a:ext>
            </a:extLst>
          </p:cNvPr>
          <p:cNvSpPr txBox="1"/>
          <p:nvPr/>
        </p:nvSpPr>
        <p:spPr>
          <a:xfrm>
            <a:off x="10744382" y="1262860"/>
            <a:ext cx="29738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TRT Çocuk Erdem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Niloya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Kukili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Kaptan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Pengu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Rafadan Tayfa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İbi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ve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Tosi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Aybek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Şeker Hoca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Pırıl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Gezgin Çelebi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Sevimli Dostlar</a:t>
            </a: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A7C7204-7481-D7B7-8A24-2058CBBABBE8}"/>
              </a:ext>
            </a:extLst>
          </p:cNvPr>
          <p:cNvSpPr txBox="1"/>
          <p:nvPr/>
        </p:nvSpPr>
        <p:spPr>
          <a:xfrm>
            <a:off x="10734132" y="6016922"/>
            <a:ext cx="236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HeyToonZ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Dila Kent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Mert Sarı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RuLing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Bay Doktor Oyun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BoraLo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Mete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Kayagil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Resim 11" descr="Çizgi film, çizgi film, Animasyon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619EFBC1-F2C3-FE8B-63D4-4895F5F4A2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597" y="3041113"/>
            <a:ext cx="2275065" cy="1279724"/>
          </a:xfrm>
          <a:prstGeom prst="rect">
            <a:avLst/>
          </a:prstGeom>
        </p:spPr>
      </p:pic>
      <p:pic>
        <p:nvPicPr>
          <p:cNvPr id="14" name="Resim 13" descr="Çizgi film, Animasyon, oyuncak, kırpıntı çizim içeren bir resim&#10;&#10;Açıklama otomatik olarak oluşturuldu">
            <a:extLst>
              <a:ext uri="{FF2B5EF4-FFF2-40B4-BE49-F238E27FC236}">
                <a16:creationId xmlns:a16="http://schemas.microsoft.com/office/drawing/2014/main" id="{1938B041-23DF-B321-1C2F-87BA4091AE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390" y="3004149"/>
            <a:ext cx="1276903" cy="1276903"/>
          </a:xfrm>
          <a:prstGeom prst="rect">
            <a:avLst/>
          </a:prstGeom>
        </p:spPr>
      </p:pic>
      <p:pic>
        <p:nvPicPr>
          <p:cNvPr id="17" name="Resim 16" descr="Animasyon, çizgi film, ekran görüntüsü, Çizgi film içeren bir resim&#10;&#10;Açıklama otomatik olarak oluşturuldu">
            <a:extLst>
              <a:ext uri="{FF2B5EF4-FFF2-40B4-BE49-F238E27FC236}">
                <a16:creationId xmlns:a16="http://schemas.microsoft.com/office/drawing/2014/main" id="{915CA55C-826D-7820-FEB0-44FD2B689D4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858" y="8032028"/>
            <a:ext cx="1797992" cy="1009698"/>
          </a:xfrm>
          <a:prstGeom prst="rect">
            <a:avLst/>
          </a:prstGeom>
        </p:spPr>
      </p:pic>
      <p:pic>
        <p:nvPicPr>
          <p:cNvPr id="19" name="Resim 18" descr="Çizgi film, kırpıntı çizim, Animasyon, kurgu edebiyat içeren bir resim&#10;&#10;Açıklama otomatik olarak oluşturuldu">
            <a:extLst>
              <a:ext uri="{FF2B5EF4-FFF2-40B4-BE49-F238E27FC236}">
                <a16:creationId xmlns:a16="http://schemas.microsoft.com/office/drawing/2014/main" id="{9801E67B-2199-6FAA-9827-226AD3D091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200" y="4452335"/>
            <a:ext cx="1933070" cy="1082519"/>
          </a:xfrm>
          <a:prstGeom prst="rect">
            <a:avLst/>
          </a:prstGeom>
        </p:spPr>
      </p:pic>
      <p:sp>
        <p:nvSpPr>
          <p:cNvPr id="23" name="Metin kutusu 22">
            <a:extLst>
              <a:ext uri="{FF2B5EF4-FFF2-40B4-BE49-F238E27FC236}">
                <a16:creationId xmlns:a16="http://schemas.microsoft.com/office/drawing/2014/main" id="{A8157A30-D0C9-28C9-92B7-C1426CFB0D4A}"/>
              </a:ext>
            </a:extLst>
          </p:cNvPr>
          <p:cNvSpPr txBox="1"/>
          <p:nvPr/>
        </p:nvSpPr>
        <p:spPr>
          <a:xfrm>
            <a:off x="1008043" y="1843533"/>
            <a:ext cx="868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Youtube üzerinde çocuklara yönelik içerik üreten 20  ayrı  kanalın transkriptini kullanarak veri set oluşturduk.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D5B2227E-BD59-025D-3FB4-F38A098B28E1}"/>
              </a:ext>
            </a:extLst>
          </p:cNvPr>
          <p:cNvSpPr txBox="1"/>
          <p:nvPr/>
        </p:nvSpPr>
        <p:spPr>
          <a:xfrm>
            <a:off x="998103" y="3894350"/>
            <a:ext cx="4021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Bu kanallar son 1 ay içinde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1 milyar 117 milyon  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izlenmeye sahip ve bu kanalların  toplamda 180 milyon abonesi var .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8062AF51-81EF-9B03-88C1-8D40F306EAA9}"/>
              </a:ext>
            </a:extLst>
          </p:cNvPr>
          <p:cNvSpPr txBox="1"/>
          <p:nvPr/>
        </p:nvSpPr>
        <p:spPr>
          <a:xfrm>
            <a:off x="987599" y="6643963"/>
            <a:ext cx="304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Veri seti 7 kategoride toplam 3332 gözlemden oluşuyor. 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60C2CF4-462B-BBE3-9152-45264E961891}"/>
              </a:ext>
            </a:extLst>
          </p:cNvPr>
          <p:cNvSpPr txBox="1"/>
          <p:nvPr/>
        </p:nvSpPr>
        <p:spPr>
          <a:xfrm>
            <a:off x="998103" y="2822621"/>
            <a:ext cx="842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10- 12 dk uzunluğunda 32 ayrı çizgi filmden oluşmaktadır.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C9ACE8A3-5595-D944-62FB-D6F6DF21D2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9743" y="4211394"/>
            <a:ext cx="4756203" cy="4007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885825"/>
            <a:ext cx="596949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F01D4D7-0EEC-E845-37E3-D1F3938A6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34D95F6-A112-3104-442A-CBA38E7B6E17}"/>
              </a:ext>
            </a:extLst>
          </p:cNvPr>
          <p:cNvSpPr txBox="1"/>
          <p:nvPr/>
        </p:nvSpPr>
        <p:spPr>
          <a:xfrm>
            <a:off x="1245436" y="1885688"/>
            <a:ext cx="14882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bert-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turkish-uncased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modelini kullandık.</a:t>
            </a: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BERT modeli üzerinde  özgün veri setimiz ile ince ayar (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) yapılarak bir sınıflandırma modeli oluşturuldu.</a:t>
            </a:r>
          </a:p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Duygu analizi, metin tamamlama metin özetleme gibi bir çok alanda sıklıkla kullanılsa da bizim kullanım amacımız, bağlamsal temsili (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Contextual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) anlayan ve iki yönlü bir dil modeli (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Language Model) olmasından dolayı tercih ettik.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5F13CB5-C7C0-B2A7-5A7D-199B2305FD8E}"/>
              </a:ext>
            </a:extLst>
          </p:cNvPr>
          <p:cNvSpPr txBox="1"/>
          <p:nvPr/>
        </p:nvSpPr>
        <p:spPr>
          <a:xfrm>
            <a:off x="1245436" y="7263325"/>
            <a:ext cx="14448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Geliştirdiğimiz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karar algoritması 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ile 7 kategorinin dağılımına göre içeriğin çocuklara uygun, uygun değil ya da nötr olarak sınıflandırmasını yapıyoruz.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C198965-85B5-C633-385E-4CF3BD75727A}"/>
              </a:ext>
            </a:extLst>
          </p:cNvPr>
          <p:cNvSpPr txBox="1"/>
          <p:nvPr/>
        </p:nvSpPr>
        <p:spPr>
          <a:xfrm>
            <a:off x="1346618" y="4806660"/>
            <a:ext cx="14680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Veri Temizleme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Özel Karakterlerin Temizlenmesi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Sayıların Temizlenmesi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Boşluk Yönetimi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Cümle Ayırma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4698616" y="885825"/>
            <a:ext cx="8890769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D138CBC-7E0E-DAA2-FC43-6A2262DA9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D8348F9-5EBB-34CA-0337-2B6B070B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6660200"/>
            <a:ext cx="4465829" cy="1968664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A6E554FF-EEA9-487A-8C24-CBACD3982FDF}"/>
              </a:ext>
            </a:extLst>
          </p:cNvPr>
          <p:cNvSpPr txBox="1"/>
          <p:nvPr/>
        </p:nvSpPr>
        <p:spPr>
          <a:xfrm>
            <a:off x="1067764" y="5455537"/>
            <a:ext cx="7264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Sınıflandırma modellerinin performansını  gösteren  mcc metriği 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accuracy_score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iyileştirdik.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94BE7037-B98D-AA2B-F659-ED69C0236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15" r="15170"/>
          <a:stretch/>
        </p:blipFill>
        <p:spPr>
          <a:xfrm>
            <a:off x="1426778" y="1977421"/>
            <a:ext cx="6543675" cy="2667258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7F3B51C-CFA7-68E7-EC06-19DEC58F0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4717" y="1865689"/>
            <a:ext cx="6173561" cy="2860068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9E3932BF-EF1C-7BB6-942C-51B50424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717" y="4982377"/>
            <a:ext cx="617356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581900" y="885825"/>
            <a:ext cx="3124200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7E2C19-3339-1B1B-25E6-BDCE6340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9" t="3890" r="11718" b="9858"/>
          <a:stretch/>
        </p:blipFill>
        <p:spPr>
          <a:xfrm>
            <a:off x="232890" y="91170"/>
            <a:ext cx="1371600" cy="119458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F90EA17-0AA8-B5B4-F156-B34D4840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0" y="2378996"/>
            <a:ext cx="7245479" cy="148543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31EBDF2-4961-D84B-2B1D-EA225C693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652" y="4591050"/>
            <a:ext cx="4152900" cy="11049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9AA5F9A-5A24-BB2F-ED2D-3BD13D748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130" y="5868834"/>
            <a:ext cx="3043781" cy="1914463"/>
          </a:xfrm>
          <a:prstGeom prst="rect">
            <a:avLst/>
          </a:prstGeom>
        </p:spPr>
      </p:pic>
      <p:pic>
        <p:nvPicPr>
          <p:cNvPr id="13" name="Resim 12" descr="metin, yazı tipi,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02C8858-174F-A1F3-2EE6-B26D15B22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94" y="3232045"/>
            <a:ext cx="8518551" cy="1415157"/>
          </a:xfrm>
          <a:prstGeom prst="rect">
            <a:avLst/>
          </a:prstGeom>
        </p:spPr>
      </p:pic>
      <p:pic>
        <p:nvPicPr>
          <p:cNvPr id="12" name="Resim 11" descr="metin, yazı tipi, ekran görüntüsü, beyaz içeren bir resim&#10;&#10;Açıklama otomatik olarak oluşturuldu">
            <a:extLst>
              <a:ext uri="{FF2B5EF4-FFF2-40B4-BE49-F238E27FC236}">
                <a16:creationId xmlns:a16="http://schemas.microsoft.com/office/drawing/2014/main" id="{90AE7A33-8345-E5F9-2A93-2E5A12110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34" y="5737453"/>
            <a:ext cx="7757128" cy="199406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90E5BFE7-B6BC-21FE-EE2D-62CC4799ABC1}"/>
              </a:ext>
            </a:extLst>
          </p:cNvPr>
          <p:cNvSpPr txBox="1"/>
          <p:nvPr/>
        </p:nvSpPr>
        <p:spPr>
          <a:xfrm>
            <a:off x="8923494" y="2163934"/>
            <a:ext cx="308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İyi Sonuçlar: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715</Words>
  <Application>Microsoft Office PowerPoint</Application>
  <PresentationFormat>Özel</PresentationFormat>
  <Paragraphs>120</Paragraphs>
  <Slides>12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 Bold</vt:lpstr>
      <vt:lpstr>Calibri</vt:lpstr>
      <vt:lpstr>HK Modular</vt:lpstr>
      <vt:lpstr>Aptos</vt:lpstr>
      <vt:lpstr>YAD1hHx0kVU 0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dc:creator>ZEHRA ÖZDEĞİRMENCİ</dc:creator>
  <cp:lastModifiedBy>ZEHRA ÖZDEĞİRMENCİ</cp:lastModifiedBy>
  <cp:revision>7</cp:revision>
  <dcterms:created xsi:type="dcterms:W3CDTF">2006-08-16T00:00:00Z</dcterms:created>
  <dcterms:modified xsi:type="dcterms:W3CDTF">2024-08-09T10:23:37Z</dcterms:modified>
  <dc:identifier>DAGMfnWas5Q</dc:identifier>
</cp:coreProperties>
</file>